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60" r:id="rId5"/>
    <p:sldId id="261" r:id="rId6"/>
  </p:sldIdLst>
  <p:sldSz cx="9144000" cy="5143500" type="screen16x9"/>
  <p:notesSz cx="6858000" cy="9144000"/>
  <p:embeddedFontLst>
    <p:embeddedFont>
      <p:font typeface="Work Sans" pitchFamily="2" charset="0"/>
      <p:regular r:id="rId8"/>
      <p:bold r:id="rId9"/>
      <p:italic r:id="rId10"/>
      <p:boldItalic r:id="rId11"/>
    </p:embeddedFont>
    <p:embeddedFont>
      <p:font typeface="Work Sans Light" pitchFamily="2" charset="0"/>
      <p:regular r:id="rId12"/>
      <p:bold r:id="rId13"/>
      <p:italic r:id="rId14"/>
      <p:boldItalic r:id="rId15"/>
    </p:embeddedFont>
    <p:embeddedFont>
      <p:font typeface="Work Sans SemiBold"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76" y="21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11b96356ae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11b96356ae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86ac6a54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86ac6a54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2bc3f9ba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12bc3f9ba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34b3d358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134b3d358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NTLab"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0">
          <a:fgClr>
            <a:schemeClr val="accent1">
              <a:lumMod val="40000"/>
              <a:lumOff val="60000"/>
            </a:schemeClr>
          </a:fgClr>
          <a:bgClr>
            <a:schemeClr val="bg1"/>
          </a:bgClr>
        </a:pattFill>
        <a:effectLst/>
      </p:bgPr>
    </p:bg>
    <p:spTree>
      <p:nvGrpSpPr>
        <p:cNvPr id="1" name="Shape 53"/>
        <p:cNvGrpSpPr/>
        <p:nvPr/>
      </p:nvGrpSpPr>
      <p:grpSpPr>
        <a:xfrm>
          <a:off x="0" y="0"/>
          <a:ext cx="0" cy="0"/>
          <a:chOff x="0" y="0"/>
          <a:chExt cx="0" cy="0"/>
        </a:xfrm>
      </p:grpSpPr>
      <p:sp>
        <p:nvSpPr>
          <p:cNvPr id="54" name="Google Shape;54;p13"/>
          <p:cNvSpPr txBox="1"/>
          <p:nvPr/>
        </p:nvSpPr>
        <p:spPr>
          <a:xfrm>
            <a:off x="4572000" y="1542520"/>
            <a:ext cx="43164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dirty="0">
                <a:solidFill>
                  <a:schemeClr val="tx1"/>
                </a:solidFill>
                <a:latin typeface="Work Sans SemiBold"/>
                <a:ea typeface="Work Sans SemiBold"/>
                <a:cs typeface="Work Sans SemiBold"/>
                <a:sym typeface="Work Sans SemiBold"/>
              </a:rPr>
              <a:t>Annotation</a:t>
            </a:r>
            <a:endParaRPr sz="3200" dirty="0">
              <a:solidFill>
                <a:schemeClr val="tx1"/>
              </a:solidFill>
              <a:latin typeface="Work Sans SemiBold"/>
              <a:ea typeface="Work Sans SemiBold"/>
              <a:cs typeface="Work Sans SemiBold"/>
              <a:sym typeface="Work Sans SemiBold"/>
            </a:endParaRPr>
          </a:p>
        </p:txBody>
      </p:sp>
      <p:sp>
        <p:nvSpPr>
          <p:cNvPr id="57" name="Google Shape;57;p13"/>
          <p:cNvSpPr txBox="1"/>
          <p:nvPr/>
        </p:nvSpPr>
        <p:spPr>
          <a:xfrm>
            <a:off x="4572000" y="2053116"/>
            <a:ext cx="4316400" cy="44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tx1"/>
                </a:solidFill>
                <a:latin typeface="Work Sans Light"/>
                <a:ea typeface="Work Sans Light"/>
                <a:cs typeface="Work Sans Light"/>
                <a:sym typeface="Work Sans Light"/>
              </a:rPr>
              <a:t>Ein Template basierend auf einer Vorlage von Anders Munk (TANTlab)</a:t>
            </a:r>
          </a:p>
          <a:p>
            <a:pPr marL="0" lvl="0" indent="0" algn="l" rtl="0">
              <a:spcBef>
                <a:spcPts val="0"/>
              </a:spcBef>
              <a:spcAft>
                <a:spcPts val="0"/>
              </a:spcAft>
              <a:buNone/>
            </a:pPr>
            <a:r>
              <a:rPr lang="en">
                <a:solidFill>
                  <a:schemeClr val="tx1"/>
                </a:solidFill>
                <a:latin typeface="Work Sans Light"/>
                <a:ea typeface="Work Sans Light"/>
                <a:cs typeface="Work Sans Light"/>
                <a:sym typeface="Work Sans Light"/>
              </a:rPr>
              <a:t>Angepasst von Stefan Laser.</a:t>
            </a:r>
            <a:endParaRPr dirty="0">
              <a:solidFill>
                <a:schemeClr val="tx1"/>
              </a:solidFill>
              <a:latin typeface="Work Sans Light"/>
              <a:ea typeface="Work Sans Light"/>
              <a:cs typeface="Work Sans Light"/>
              <a:sym typeface="Work Sa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14"/>
          <p:cNvSpPr txBox="1"/>
          <p:nvPr/>
        </p:nvSpPr>
        <p:spPr>
          <a:xfrm>
            <a:off x="416825" y="236234"/>
            <a:ext cx="5200204"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dirty="0">
                <a:solidFill>
                  <a:schemeClr val="accent1">
                    <a:lumMod val="40000"/>
                    <a:lumOff val="60000"/>
                  </a:schemeClr>
                </a:solidFill>
                <a:latin typeface="Work Sans SemiBold"/>
                <a:ea typeface="Work Sans SemiBold"/>
                <a:cs typeface="Work Sans SemiBold"/>
                <a:sym typeface="Work Sans SemiBold"/>
              </a:rPr>
              <a:t>Was ist eine Annotation?</a:t>
            </a:r>
            <a:endParaRPr sz="3200" dirty="0">
              <a:solidFill>
                <a:schemeClr val="accent1">
                  <a:lumMod val="40000"/>
                  <a:lumOff val="60000"/>
                </a:schemeClr>
              </a:solidFill>
              <a:latin typeface="Work Sans SemiBold"/>
              <a:ea typeface="Work Sans SemiBold"/>
              <a:cs typeface="Work Sans SemiBold"/>
              <a:sym typeface="Work Sans SemiBold"/>
            </a:endParaRPr>
          </a:p>
        </p:txBody>
      </p:sp>
      <p:sp>
        <p:nvSpPr>
          <p:cNvPr id="64" name="Google Shape;64;p14"/>
          <p:cNvSpPr txBox="1"/>
          <p:nvPr/>
        </p:nvSpPr>
        <p:spPr>
          <a:xfrm>
            <a:off x="416825" y="1051587"/>
            <a:ext cx="4316400" cy="3593400"/>
          </a:xfrm>
          <a:prstGeom prst="rect">
            <a:avLst/>
          </a:prstGeom>
          <a:noFill/>
          <a:ln>
            <a:noFill/>
          </a:ln>
        </p:spPr>
        <p:txBody>
          <a:bodyPr spcFirstLastPara="1" wrap="square" lIns="91425" tIns="91425" rIns="91425" bIns="91425" anchor="t" anchorCtr="0">
            <a:noAutofit/>
          </a:bodyPr>
          <a:lstStyle/>
          <a:p>
            <a:pPr lvl="0"/>
            <a:r>
              <a:rPr lang="de-DE" dirty="0">
                <a:solidFill>
                  <a:schemeClr val="dk1"/>
                </a:solidFill>
                <a:latin typeface="Work Sans Light"/>
                <a:ea typeface="Work Sans Light"/>
                <a:cs typeface="Work Sans Light"/>
                <a:sym typeface="Work Sans Light"/>
              </a:rPr>
              <a:t>Annotieren bedeutet, eine Visualisierung mit Kommentaren zu versehen.  Annotationen können grafischer oder textlicher Natur sein und dem Leser interessante Merkmale aufzeigen, zusätzliche Informationen liefern oder Analysen enthalten.</a:t>
            </a:r>
          </a:p>
          <a:p>
            <a:pPr lvl="0"/>
            <a:endParaRPr lang="de-DE" dirty="0">
              <a:solidFill>
                <a:schemeClr val="dk1"/>
              </a:solidFill>
              <a:latin typeface="Work Sans Light"/>
              <a:ea typeface="Work Sans Light"/>
              <a:cs typeface="Work Sans Light"/>
              <a:sym typeface="Work Sans Light"/>
            </a:endParaRPr>
          </a:p>
          <a:p>
            <a:pPr lvl="0"/>
            <a:r>
              <a:rPr lang="de-DE" dirty="0">
                <a:solidFill>
                  <a:schemeClr val="dk1"/>
                </a:solidFill>
                <a:latin typeface="Work Sans Light"/>
                <a:ea typeface="Work Sans Light"/>
                <a:cs typeface="Work Sans Light"/>
                <a:sym typeface="Work Sans Light"/>
              </a:rPr>
              <a:t>Es ist das </a:t>
            </a:r>
            <a:r>
              <a:rPr lang="de-DE" dirty="0" err="1">
                <a:solidFill>
                  <a:schemeClr val="dk1"/>
                </a:solidFill>
                <a:latin typeface="Work Sans Light"/>
                <a:ea typeface="Work Sans Light"/>
                <a:cs typeface="Work Sans Light"/>
                <a:sym typeface="Work Sans Light"/>
              </a:rPr>
              <a:t>Bread</a:t>
            </a:r>
            <a:r>
              <a:rPr lang="de-DE" dirty="0">
                <a:solidFill>
                  <a:schemeClr val="dk1"/>
                </a:solidFill>
                <a:latin typeface="Work Sans Light"/>
                <a:ea typeface="Work Sans Light"/>
                <a:cs typeface="Work Sans Light"/>
                <a:sym typeface="Work Sans Light"/>
              </a:rPr>
              <a:t> und Butter der Kontroversen-Kartographie.</a:t>
            </a:r>
            <a:endParaRPr dirty="0">
              <a:solidFill>
                <a:schemeClr val="dk1"/>
              </a:solidFill>
              <a:latin typeface="Work Sans Light"/>
              <a:ea typeface="Work Sans Light"/>
              <a:cs typeface="Work Sans Light"/>
              <a:sym typeface="Work Sa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20">
          <a:fgClr>
            <a:schemeClr val="accent1">
              <a:lumMod val="40000"/>
              <a:lumOff val="60000"/>
            </a:schemeClr>
          </a:fgClr>
          <a:bgClr>
            <a:schemeClr val="bg1"/>
          </a:bgClr>
        </a:pattFill>
        <a:effectLst/>
      </p:bgPr>
    </p:bg>
    <p:spTree>
      <p:nvGrpSpPr>
        <p:cNvPr id="1" name="Shape 69"/>
        <p:cNvGrpSpPr/>
        <p:nvPr/>
      </p:nvGrpSpPr>
      <p:grpSpPr>
        <a:xfrm>
          <a:off x="0" y="0"/>
          <a:ext cx="0" cy="0"/>
          <a:chOff x="0" y="0"/>
          <a:chExt cx="0" cy="0"/>
        </a:xfrm>
      </p:grpSpPr>
      <p:sp>
        <p:nvSpPr>
          <p:cNvPr id="70" name="Google Shape;70;p15"/>
          <p:cNvSpPr txBox="1"/>
          <p:nvPr/>
        </p:nvSpPr>
        <p:spPr>
          <a:xfrm>
            <a:off x="406625" y="236225"/>
            <a:ext cx="4589700" cy="6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dirty="0">
                <a:solidFill>
                  <a:schemeClr val="tx1"/>
                </a:solidFill>
                <a:latin typeface="Work Sans SemiBold"/>
                <a:ea typeface="Work Sans SemiBold"/>
                <a:cs typeface="Work Sans SemiBold"/>
                <a:sym typeface="Work Sans SemiBold"/>
              </a:rPr>
              <a:t>Warum annotieren?</a:t>
            </a:r>
            <a:endParaRPr sz="3200" dirty="0">
              <a:solidFill>
                <a:schemeClr val="tx1"/>
              </a:solidFill>
              <a:latin typeface="Work Sans SemiBold"/>
              <a:ea typeface="Work Sans SemiBold"/>
              <a:cs typeface="Work Sans SemiBold"/>
              <a:sym typeface="Work Sans SemiBold"/>
            </a:endParaRPr>
          </a:p>
        </p:txBody>
      </p:sp>
      <p:sp>
        <p:nvSpPr>
          <p:cNvPr id="72" name="Google Shape;72;p15"/>
          <p:cNvSpPr txBox="1"/>
          <p:nvPr/>
        </p:nvSpPr>
        <p:spPr>
          <a:xfrm>
            <a:off x="416825" y="1051575"/>
            <a:ext cx="4522800" cy="359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dirty="0">
                <a:solidFill>
                  <a:schemeClr val="tx1"/>
                </a:solidFill>
                <a:latin typeface="Work Sans Light"/>
                <a:ea typeface="Work Sans Light"/>
                <a:cs typeface="Work Sans Light"/>
                <a:sym typeface="Work Sans Light"/>
              </a:rPr>
              <a:t>Bei der </a:t>
            </a:r>
            <a:r>
              <a:rPr lang="de-DE" b="1" dirty="0">
                <a:solidFill>
                  <a:schemeClr val="tx1"/>
                </a:solidFill>
                <a:latin typeface="Work Sans Light"/>
                <a:ea typeface="Work Sans Light"/>
                <a:cs typeface="Work Sans Light"/>
                <a:sym typeface="Work Sans Light"/>
              </a:rPr>
              <a:t>explorativen Datenanalyse</a:t>
            </a:r>
            <a:r>
              <a:rPr lang="de-DE" dirty="0">
                <a:solidFill>
                  <a:schemeClr val="tx1"/>
                </a:solidFill>
                <a:latin typeface="Work Sans Light"/>
                <a:ea typeface="Work Sans Light"/>
                <a:cs typeface="Work Sans Light"/>
                <a:sym typeface="Work Sans Light"/>
              </a:rPr>
              <a:t> dient die Annotation mehreren Zwecken. Ähnlich wie bei der Kodierung von qualitativem Material kann sie als fortlaufender Prozess zur Entwicklung von Analysen und Erkenntnissen dienen. Außerdem dokumentiert sie den eigenen Denkprozess und kann den Mitwirkenden dabei helfen, zu einem gemeinsamen Verständnis darüber zu gelangen, was an den Daten wichtig oder interessant ist.</a:t>
            </a:r>
          </a:p>
          <a:p>
            <a:pPr marL="0" lvl="0" indent="0" algn="l" rtl="0">
              <a:spcBef>
                <a:spcPts val="0"/>
              </a:spcBef>
              <a:spcAft>
                <a:spcPts val="0"/>
              </a:spcAft>
              <a:buNone/>
            </a:pPr>
            <a:endParaRPr lang="de-DE" dirty="0">
              <a:solidFill>
                <a:schemeClr val="tx1"/>
              </a:solidFill>
              <a:latin typeface="Work Sans Light"/>
              <a:ea typeface="Work Sans Light"/>
              <a:cs typeface="Work Sans Light"/>
              <a:sym typeface="Work Sans Light"/>
            </a:endParaRPr>
          </a:p>
          <a:p>
            <a:pPr marL="0" lvl="0" indent="0" algn="l" rtl="0">
              <a:spcBef>
                <a:spcPts val="0"/>
              </a:spcBef>
              <a:spcAft>
                <a:spcPts val="0"/>
              </a:spcAft>
              <a:buNone/>
            </a:pPr>
            <a:r>
              <a:rPr lang="de-DE" dirty="0">
                <a:solidFill>
                  <a:schemeClr val="tx1"/>
                </a:solidFill>
                <a:latin typeface="Work Sans Light"/>
                <a:ea typeface="Work Sans Light"/>
                <a:cs typeface="Work Sans Light"/>
                <a:sym typeface="Work Sans Light"/>
              </a:rPr>
              <a:t>Zur </a:t>
            </a:r>
            <a:r>
              <a:rPr lang="de-DE" b="1" dirty="0">
                <a:solidFill>
                  <a:schemeClr val="tx1"/>
                </a:solidFill>
                <a:latin typeface="Work Sans Light"/>
                <a:ea typeface="Work Sans Light"/>
                <a:cs typeface="Work Sans Light"/>
                <a:sym typeface="Work Sans Light"/>
              </a:rPr>
              <a:t>besseren Erläuterung</a:t>
            </a:r>
            <a:r>
              <a:rPr lang="de-DE" dirty="0">
                <a:solidFill>
                  <a:schemeClr val="tx1"/>
                </a:solidFill>
                <a:latin typeface="Work Sans Light"/>
                <a:ea typeface="Work Sans Light"/>
                <a:cs typeface="Work Sans Light"/>
                <a:sym typeface="Work Sans Light"/>
              </a:rPr>
              <a:t> kann die Annotation dazu dienen, den Leser auf die wichtigsten Ergebnisse hinzuweisen oder den notwendigen Kontext zum Verständnis der Visualisierung zu liefern. </a:t>
            </a:r>
            <a:endParaRPr dirty="0">
              <a:solidFill>
                <a:schemeClr val="tx1"/>
              </a:solidFill>
              <a:latin typeface="Work Sans Light"/>
              <a:ea typeface="Work Sans Light"/>
              <a:cs typeface="Work Sans Light"/>
              <a:sym typeface="Work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7"/>
          <p:cNvPicPr preferRelativeResize="0"/>
          <p:nvPr/>
        </p:nvPicPr>
        <p:blipFill rotWithShape="1">
          <a:blip r:embed="rId3">
            <a:alphaModFix/>
          </a:blip>
          <a:srcRect t="5786" b="8119"/>
          <a:stretch/>
        </p:blipFill>
        <p:spPr>
          <a:xfrm>
            <a:off x="152400" y="228600"/>
            <a:ext cx="8786371" cy="4225676"/>
          </a:xfrm>
          <a:prstGeom prst="rect">
            <a:avLst/>
          </a:prstGeom>
          <a:noFill/>
          <a:ln>
            <a:noFill/>
          </a:ln>
        </p:spPr>
      </p:pic>
      <p:sp>
        <p:nvSpPr>
          <p:cNvPr id="85" name="Google Shape;85;p17"/>
          <p:cNvSpPr/>
          <p:nvPr/>
        </p:nvSpPr>
        <p:spPr>
          <a:xfrm>
            <a:off x="5656689" y="2592491"/>
            <a:ext cx="718500" cy="718500"/>
          </a:xfrm>
          <a:prstGeom prst="ellipse">
            <a:avLst/>
          </a:prstGeom>
          <a:solidFill>
            <a:schemeClr val="accent1">
              <a:lumMod val="40000"/>
              <a:lumOff val="60000"/>
              <a:alpha val="45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7"/>
          <p:cNvSpPr/>
          <p:nvPr/>
        </p:nvSpPr>
        <p:spPr>
          <a:xfrm>
            <a:off x="7218637" y="2463574"/>
            <a:ext cx="718500" cy="718500"/>
          </a:xfrm>
          <a:prstGeom prst="ellipse">
            <a:avLst/>
          </a:prstGeom>
          <a:solidFill>
            <a:schemeClr val="accent1">
              <a:lumMod val="40000"/>
              <a:lumOff val="60000"/>
              <a:alpha val="45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p:nvPr/>
        </p:nvSpPr>
        <p:spPr>
          <a:xfrm>
            <a:off x="7851492" y="2099440"/>
            <a:ext cx="1217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Work Sans"/>
                <a:ea typeface="Work Sans"/>
                <a:cs typeface="Work Sans"/>
                <a:sym typeface="Work Sans"/>
              </a:rPr>
              <a:t>US Navy tests system in orbit</a:t>
            </a:r>
            <a:endParaRPr sz="1000">
              <a:latin typeface="Work Sans"/>
              <a:ea typeface="Work Sans"/>
              <a:cs typeface="Work Sans"/>
              <a:sym typeface="Work Sans"/>
            </a:endParaRPr>
          </a:p>
        </p:txBody>
      </p:sp>
      <p:sp>
        <p:nvSpPr>
          <p:cNvPr id="88" name="Google Shape;88;p17"/>
          <p:cNvSpPr txBox="1"/>
          <p:nvPr/>
        </p:nvSpPr>
        <p:spPr>
          <a:xfrm>
            <a:off x="6270726" y="1233844"/>
            <a:ext cx="15201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Work Sans"/>
                <a:ea typeface="Work Sans"/>
                <a:cs typeface="Work Sans"/>
                <a:sym typeface="Work Sans"/>
              </a:rPr>
              <a:t>US Air Force Research Laboratory announces development of space-based solar power transmission capability</a:t>
            </a:r>
            <a:endParaRPr sz="1000">
              <a:latin typeface="Work Sans"/>
              <a:ea typeface="Work Sans"/>
              <a:cs typeface="Work Sans"/>
              <a:sym typeface="Work Sans"/>
            </a:endParaRPr>
          </a:p>
        </p:txBody>
      </p:sp>
      <p:cxnSp>
        <p:nvCxnSpPr>
          <p:cNvPr id="89" name="Google Shape;89;p17"/>
          <p:cNvCxnSpPr>
            <a:stCxn id="85" idx="0"/>
            <a:endCxn id="88" idx="1"/>
          </p:cNvCxnSpPr>
          <p:nvPr/>
        </p:nvCxnSpPr>
        <p:spPr>
          <a:xfrm rot="-5400000">
            <a:off x="5779539" y="2101391"/>
            <a:ext cx="727500" cy="254700"/>
          </a:xfrm>
          <a:prstGeom prst="bentConnector2">
            <a:avLst/>
          </a:prstGeom>
          <a:noFill/>
          <a:ln w="9525" cap="flat" cmpd="sng">
            <a:solidFill>
              <a:srgbClr val="FF6C2F"/>
            </a:solidFill>
            <a:prstDash val="solid"/>
            <a:round/>
            <a:headEnd type="none" w="med" len="med"/>
            <a:tailEnd type="none" w="med" len="med"/>
          </a:ln>
        </p:spPr>
      </p:cxnSp>
      <p:cxnSp>
        <p:nvCxnSpPr>
          <p:cNvPr id="90" name="Google Shape;90;p17"/>
          <p:cNvCxnSpPr>
            <a:stCxn id="86" idx="0"/>
            <a:endCxn id="87" idx="1"/>
          </p:cNvCxnSpPr>
          <p:nvPr/>
        </p:nvCxnSpPr>
        <p:spPr>
          <a:xfrm rot="-5400000">
            <a:off x="7655737" y="2267824"/>
            <a:ext cx="117900" cy="273600"/>
          </a:xfrm>
          <a:prstGeom prst="bentConnector2">
            <a:avLst/>
          </a:prstGeom>
          <a:noFill/>
          <a:ln w="9525" cap="flat" cmpd="sng">
            <a:solidFill>
              <a:srgbClr val="FF6C2F"/>
            </a:solidFill>
            <a:prstDash val="solid"/>
            <a:round/>
            <a:headEnd type="none" w="med" len="med"/>
            <a:tailEnd type="none" w="med" len="med"/>
          </a:ln>
        </p:spPr>
      </p:cxnSp>
      <p:sp>
        <p:nvSpPr>
          <p:cNvPr id="91" name="Google Shape;91;p17"/>
          <p:cNvSpPr/>
          <p:nvPr/>
        </p:nvSpPr>
        <p:spPr>
          <a:xfrm>
            <a:off x="4887909" y="2643921"/>
            <a:ext cx="718500" cy="718500"/>
          </a:xfrm>
          <a:prstGeom prst="ellipse">
            <a:avLst/>
          </a:prstGeom>
          <a:solidFill>
            <a:schemeClr val="accent1">
              <a:lumMod val="40000"/>
              <a:lumOff val="60000"/>
              <a:alpha val="458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txBox="1"/>
          <p:nvPr/>
        </p:nvSpPr>
        <p:spPr>
          <a:xfrm>
            <a:off x="5491501" y="590899"/>
            <a:ext cx="1520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Work Sans"/>
                <a:ea typeface="Work Sans"/>
                <a:cs typeface="Work Sans"/>
                <a:sym typeface="Work Sans"/>
              </a:rPr>
              <a:t>China plans to build first space-based solar power plant</a:t>
            </a:r>
            <a:endParaRPr sz="1000">
              <a:latin typeface="Work Sans"/>
              <a:ea typeface="Work Sans"/>
              <a:cs typeface="Work Sans"/>
              <a:sym typeface="Work Sans"/>
            </a:endParaRPr>
          </a:p>
        </p:txBody>
      </p:sp>
      <p:cxnSp>
        <p:nvCxnSpPr>
          <p:cNvPr id="93" name="Google Shape;93;p17"/>
          <p:cNvCxnSpPr>
            <a:stCxn id="91" idx="0"/>
            <a:endCxn id="92" idx="1"/>
          </p:cNvCxnSpPr>
          <p:nvPr/>
        </p:nvCxnSpPr>
        <p:spPr>
          <a:xfrm rot="-5400000">
            <a:off x="4504359" y="1656921"/>
            <a:ext cx="1729800" cy="244200"/>
          </a:xfrm>
          <a:prstGeom prst="bentConnector2">
            <a:avLst/>
          </a:prstGeom>
          <a:noFill/>
          <a:ln w="9525" cap="flat" cmpd="sng">
            <a:solidFill>
              <a:srgbClr val="FF6C2F"/>
            </a:solidFill>
            <a:prstDash val="solid"/>
            <a:round/>
            <a:headEnd type="none" w="med" len="med"/>
            <a:tailEnd type="none" w="med" len="med"/>
          </a:ln>
        </p:spPr>
      </p:cxnSp>
      <p:sp>
        <p:nvSpPr>
          <p:cNvPr id="94" name="Google Shape;94;p17"/>
          <p:cNvSpPr txBox="1"/>
          <p:nvPr/>
        </p:nvSpPr>
        <p:spPr>
          <a:xfrm>
            <a:off x="416825" y="4528200"/>
            <a:ext cx="8238300" cy="359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Work Sans Light"/>
                <a:ea typeface="Work Sans Light"/>
                <a:cs typeface="Work Sans Light"/>
                <a:sym typeface="Work Sans Light"/>
              </a:rPr>
              <a:t>Das ist ein Beispiel von Anders Munk, die hier genutzten grafischen Komponenten können wir (mit anderer hinterlegter Grafik) für jeglichen Zeitstrahl nutzen. Tableau.</a:t>
            </a:r>
            <a:endParaRPr dirty="0">
              <a:solidFill>
                <a:srgbClr val="000000"/>
              </a:solidFill>
              <a:latin typeface="Work Sans Light"/>
              <a:ea typeface="Work Sans Light"/>
              <a:cs typeface="Work Sans Light"/>
              <a:sym typeface="Work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8"/>
          <p:cNvPicPr preferRelativeResize="0"/>
          <p:nvPr/>
        </p:nvPicPr>
        <p:blipFill rotWithShape="1">
          <a:blip r:embed="rId3">
            <a:alphaModFix/>
          </a:blip>
          <a:srcRect t="2865"/>
          <a:stretch/>
        </p:blipFill>
        <p:spPr>
          <a:xfrm>
            <a:off x="1876050" y="-5125"/>
            <a:ext cx="5143501" cy="4996224"/>
          </a:xfrm>
          <a:prstGeom prst="rect">
            <a:avLst/>
          </a:prstGeom>
          <a:noFill/>
          <a:ln>
            <a:noFill/>
          </a:ln>
        </p:spPr>
      </p:pic>
      <p:sp>
        <p:nvSpPr>
          <p:cNvPr id="100" name="Google Shape;100;p18"/>
          <p:cNvSpPr/>
          <p:nvPr/>
        </p:nvSpPr>
        <p:spPr>
          <a:xfrm>
            <a:off x="3478100" y="1767375"/>
            <a:ext cx="725075" cy="702400"/>
          </a:xfrm>
          <a:custGeom>
            <a:avLst/>
            <a:gdLst/>
            <a:ahLst/>
            <a:cxnLst/>
            <a:rect l="l" t="t" r="r" b="b"/>
            <a:pathLst>
              <a:path w="29003" h="28096" extrusionOk="0">
                <a:moveTo>
                  <a:pt x="9063" y="0"/>
                </a:moveTo>
                <a:lnTo>
                  <a:pt x="906" y="4985"/>
                </a:lnTo>
                <a:lnTo>
                  <a:pt x="0" y="16767"/>
                </a:lnTo>
                <a:lnTo>
                  <a:pt x="6797" y="28096"/>
                </a:lnTo>
                <a:lnTo>
                  <a:pt x="21752" y="27643"/>
                </a:lnTo>
                <a:lnTo>
                  <a:pt x="29003" y="17220"/>
                </a:lnTo>
                <a:lnTo>
                  <a:pt x="24924" y="6344"/>
                </a:lnTo>
                <a:lnTo>
                  <a:pt x="16767" y="906"/>
                </a:lnTo>
                <a:close/>
              </a:path>
            </a:pathLst>
          </a:custGeom>
          <a:solidFill>
            <a:schemeClr val="accent1">
              <a:lumMod val="40000"/>
              <a:lumOff val="60000"/>
              <a:alpha val="45810"/>
            </a:schemeClr>
          </a:solidFill>
          <a:ln w="9525" cap="flat" cmpd="sng">
            <a:solidFill>
              <a:srgbClr val="FF6C2F"/>
            </a:solidFill>
            <a:prstDash val="solid"/>
            <a:round/>
            <a:headEnd type="none" w="med" len="med"/>
            <a:tailEnd type="none" w="med" len="med"/>
          </a:ln>
        </p:spPr>
        <p:txBody>
          <a:bodyPr/>
          <a:lstStyle/>
          <a:p>
            <a:endParaRPr lang="de-DE"/>
          </a:p>
        </p:txBody>
      </p:sp>
      <p:sp>
        <p:nvSpPr>
          <p:cNvPr id="101" name="Google Shape;101;p18"/>
          <p:cNvSpPr txBox="1"/>
          <p:nvPr/>
        </p:nvSpPr>
        <p:spPr>
          <a:xfrm>
            <a:off x="1378976" y="683549"/>
            <a:ext cx="1520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Work Sans"/>
                <a:ea typeface="Work Sans"/>
                <a:cs typeface="Work Sans"/>
                <a:sym typeface="Work Sans"/>
              </a:rPr>
              <a:t>Wind energy pages</a:t>
            </a:r>
            <a:endParaRPr sz="1000">
              <a:latin typeface="Work Sans"/>
              <a:ea typeface="Work Sans"/>
              <a:cs typeface="Work Sans"/>
              <a:sym typeface="Work Sans"/>
            </a:endParaRPr>
          </a:p>
        </p:txBody>
      </p:sp>
      <p:cxnSp>
        <p:nvCxnSpPr>
          <p:cNvPr id="102" name="Google Shape;102;p18"/>
          <p:cNvCxnSpPr>
            <a:endCxn id="101" idx="2"/>
          </p:cNvCxnSpPr>
          <p:nvPr/>
        </p:nvCxnSpPr>
        <p:spPr>
          <a:xfrm rot="10800000">
            <a:off x="2139026" y="1022249"/>
            <a:ext cx="1350300" cy="1073700"/>
          </a:xfrm>
          <a:prstGeom prst="bentConnector2">
            <a:avLst/>
          </a:prstGeom>
          <a:noFill/>
          <a:ln w="9525" cap="flat" cmpd="sng">
            <a:solidFill>
              <a:srgbClr val="FF6C2F"/>
            </a:solidFill>
            <a:prstDash val="solid"/>
            <a:round/>
            <a:headEnd type="none" w="med" len="med"/>
            <a:tailEnd type="none" w="med" len="med"/>
          </a:ln>
        </p:spPr>
      </p:cxnSp>
      <p:cxnSp>
        <p:nvCxnSpPr>
          <p:cNvPr id="103" name="Google Shape;103;p18"/>
          <p:cNvCxnSpPr>
            <a:stCxn id="104" idx="0"/>
          </p:cNvCxnSpPr>
          <p:nvPr/>
        </p:nvCxnSpPr>
        <p:spPr>
          <a:xfrm rot="5400000" flipH="1">
            <a:off x="7197001" y="1031524"/>
            <a:ext cx="351600" cy="1483800"/>
          </a:xfrm>
          <a:prstGeom prst="bentConnector2">
            <a:avLst/>
          </a:prstGeom>
          <a:noFill/>
          <a:ln w="9525" cap="flat" cmpd="sng">
            <a:solidFill>
              <a:srgbClr val="FF6C2F"/>
            </a:solidFill>
            <a:prstDash val="solid"/>
            <a:round/>
            <a:headEnd type="none" w="med" len="med"/>
            <a:tailEnd type="none" w="med" len="med"/>
          </a:ln>
        </p:spPr>
      </p:cxnSp>
      <p:sp>
        <p:nvSpPr>
          <p:cNvPr id="104" name="Google Shape;104;p18"/>
          <p:cNvSpPr txBox="1"/>
          <p:nvPr/>
        </p:nvSpPr>
        <p:spPr>
          <a:xfrm>
            <a:off x="7354651" y="1949224"/>
            <a:ext cx="1520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Work Sans"/>
                <a:ea typeface="Work Sans"/>
                <a:cs typeface="Work Sans"/>
                <a:sym typeface="Work Sans"/>
              </a:rPr>
              <a:t>Solar energy pages</a:t>
            </a:r>
            <a:endParaRPr sz="1000">
              <a:latin typeface="Work Sans"/>
              <a:ea typeface="Work Sans"/>
              <a:cs typeface="Work Sans"/>
              <a:sym typeface="Work Sans"/>
            </a:endParaRPr>
          </a:p>
        </p:txBody>
      </p:sp>
      <p:sp>
        <p:nvSpPr>
          <p:cNvPr id="105" name="Google Shape;105;p18"/>
          <p:cNvSpPr/>
          <p:nvPr/>
        </p:nvSpPr>
        <p:spPr>
          <a:xfrm>
            <a:off x="5577113" y="1121596"/>
            <a:ext cx="1053625" cy="1076300"/>
          </a:xfrm>
          <a:custGeom>
            <a:avLst/>
            <a:gdLst/>
            <a:ahLst/>
            <a:cxnLst/>
            <a:rect l="l" t="t" r="r" b="b"/>
            <a:pathLst>
              <a:path w="42145" h="43052" extrusionOk="0">
                <a:moveTo>
                  <a:pt x="0" y="24925"/>
                </a:moveTo>
                <a:lnTo>
                  <a:pt x="4079" y="11329"/>
                </a:lnTo>
                <a:lnTo>
                  <a:pt x="13595" y="1813"/>
                </a:lnTo>
                <a:lnTo>
                  <a:pt x="24925" y="0"/>
                </a:lnTo>
                <a:lnTo>
                  <a:pt x="38973" y="3626"/>
                </a:lnTo>
                <a:lnTo>
                  <a:pt x="42145" y="17674"/>
                </a:lnTo>
                <a:lnTo>
                  <a:pt x="34441" y="33535"/>
                </a:lnTo>
                <a:lnTo>
                  <a:pt x="20393" y="42145"/>
                </a:lnTo>
                <a:lnTo>
                  <a:pt x="10423" y="43052"/>
                </a:lnTo>
                <a:lnTo>
                  <a:pt x="3172" y="38067"/>
                </a:lnTo>
                <a:close/>
              </a:path>
            </a:pathLst>
          </a:custGeom>
          <a:solidFill>
            <a:schemeClr val="accent1">
              <a:lumMod val="40000"/>
              <a:lumOff val="60000"/>
              <a:alpha val="45810"/>
            </a:schemeClr>
          </a:solidFill>
          <a:ln w="9525" cap="flat" cmpd="sng">
            <a:solidFill>
              <a:srgbClr val="FF6C2F"/>
            </a:solidFill>
            <a:prstDash val="solid"/>
            <a:round/>
            <a:headEnd type="none" w="med" len="med"/>
            <a:tailEnd type="none" w="med" len="med"/>
          </a:ln>
        </p:spPr>
        <p:txBody>
          <a:bodyPr/>
          <a:lstStyle/>
          <a:p>
            <a:endParaRPr lang="de-DE"/>
          </a:p>
        </p:txBody>
      </p:sp>
      <p:sp>
        <p:nvSpPr>
          <p:cNvPr id="106" name="Google Shape;106;p18"/>
          <p:cNvSpPr/>
          <p:nvPr/>
        </p:nvSpPr>
        <p:spPr>
          <a:xfrm>
            <a:off x="3853850" y="1930916"/>
            <a:ext cx="176400" cy="176400"/>
          </a:xfrm>
          <a:prstGeom prst="ellipse">
            <a:avLst/>
          </a:prstGeom>
          <a:solidFill>
            <a:srgbClr val="FF6C2F">
              <a:alpha val="45810"/>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p:nvPr/>
        </p:nvSpPr>
        <p:spPr>
          <a:xfrm>
            <a:off x="5789733" y="1626116"/>
            <a:ext cx="176400" cy="176400"/>
          </a:xfrm>
          <a:prstGeom prst="ellipse">
            <a:avLst/>
          </a:prstGeom>
          <a:solidFill>
            <a:srgbClr val="FF6C2F">
              <a:alpha val="45810"/>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8" name="Google Shape;108;p18"/>
          <p:cNvCxnSpPr>
            <a:stCxn id="106" idx="7"/>
            <a:endCxn id="107" idx="1"/>
          </p:cNvCxnSpPr>
          <p:nvPr/>
        </p:nvCxnSpPr>
        <p:spPr>
          <a:xfrm rot="-5400000">
            <a:off x="4757567" y="898799"/>
            <a:ext cx="304800" cy="1811100"/>
          </a:xfrm>
          <a:prstGeom prst="curvedConnector3">
            <a:avLst>
              <a:gd name="adj1" fmla="val 186600"/>
            </a:avLst>
          </a:prstGeom>
          <a:noFill/>
          <a:ln w="19050" cap="flat" cmpd="sng">
            <a:solidFill>
              <a:srgbClr val="FF6C2F"/>
            </a:solidFill>
            <a:prstDash val="dot"/>
            <a:round/>
            <a:headEnd type="none" w="med" len="med"/>
            <a:tailEnd type="none" w="med" len="med"/>
          </a:ln>
        </p:spPr>
      </p:cxnSp>
      <p:sp>
        <p:nvSpPr>
          <p:cNvPr id="109" name="Google Shape;109;p18"/>
          <p:cNvSpPr txBox="1"/>
          <p:nvPr/>
        </p:nvSpPr>
        <p:spPr>
          <a:xfrm>
            <a:off x="3403274" y="745775"/>
            <a:ext cx="2506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i="1">
                <a:latin typeface="Work Sans"/>
                <a:ea typeface="Work Sans"/>
                <a:cs typeface="Work Sans"/>
                <a:sym typeface="Work Sans"/>
              </a:rPr>
              <a:t>One of the few connections is between space-based solar energy and airborne wind turbine</a:t>
            </a:r>
            <a:endParaRPr sz="1000" i="1">
              <a:latin typeface="Work Sans"/>
              <a:ea typeface="Work Sans"/>
              <a:cs typeface="Work Sans"/>
              <a:sym typeface="Work Sans"/>
            </a:endParaRPr>
          </a:p>
        </p:txBody>
      </p:sp>
      <p:sp>
        <p:nvSpPr>
          <p:cNvPr id="110" name="Google Shape;110;p18"/>
          <p:cNvSpPr txBox="1"/>
          <p:nvPr/>
        </p:nvSpPr>
        <p:spPr>
          <a:xfrm>
            <a:off x="416825" y="4528200"/>
            <a:ext cx="8238300" cy="359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dirty="0">
                <a:solidFill>
                  <a:schemeClr val="dk1"/>
                </a:solidFill>
                <a:latin typeface="Work Sans Light"/>
                <a:ea typeface="Work Sans Light"/>
                <a:cs typeface="Work Sans Light"/>
                <a:sym typeface="Work Sans Light"/>
              </a:rPr>
              <a:t>Hierauf werden wir im weiteren Verlauf zur Annotation von </a:t>
            </a:r>
            <a:r>
              <a:rPr lang="de-DE" dirty="0" err="1">
                <a:solidFill>
                  <a:schemeClr val="dk1"/>
                </a:solidFill>
                <a:latin typeface="Work Sans Light"/>
                <a:ea typeface="Work Sans Light"/>
                <a:cs typeface="Work Sans Light"/>
                <a:sym typeface="Work Sans Light"/>
              </a:rPr>
              <a:t>Gephi</a:t>
            </a:r>
            <a:r>
              <a:rPr lang="de-DE" dirty="0">
                <a:solidFill>
                  <a:schemeClr val="dk1"/>
                </a:solidFill>
                <a:latin typeface="Work Sans Light"/>
                <a:ea typeface="Work Sans Light"/>
                <a:cs typeface="Work Sans Light"/>
                <a:sym typeface="Work Sans Light"/>
              </a:rPr>
              <a:t>-Graph-Clustern zurückkommen.</a:t>
            </a:r>
            <a:endParaRPr dirty="0">
              <a:solidFill>
                <a:schemeClr val="dk1"/>
              </a:solidFill>
              <a:latin typeface="Work Sans Light"/>
              <a:ea typeface="Work Sans Light"/>
              <a:cs typeface="Work Sans Light"/>
              <a:sym typeface="Work Sans Light"/>
            </a:endParaRPr>
          </a:p>
          <a:p>
            <a:pPr marL="0" lvl="0" indent="0" algn="l" rtl="0">
              <a:spcBef>
                <a:spcPts val="0"/>
              </a:spcBef>
              <a:spcAft>
                <a:spcPts val="0"/>
              </a:spcAft>
              <a:buNone/>
            </a:pPr>
            <a:endParaRPr dirty="0">
              <a:latin typeface="Work Sans Light"/>
              <a:ea typeface="Work Sans Light"/>
              <a:cs typeface="Work Sans Light"/>
              <a:sym typeface="Work Sans Light"/>
            </a:endParaRPr>
          </a:p>
        </p:txBody>
      </p:sp>
    </p:spTree>
  </p:cSld>
  <p:clrMapOvr>
    <a:masterClrMapping/>
  </p:clrMapOvr>
</p:sld>
</file>

<file path=ppt/theme/theme1.xml><?xml version="1.0" encoding="utf-8"?>
<a:theme xmlns:a="http://schemas.openxmlformats.org/drawingml/2006/main" name="TANTLab">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Words>
  <Application>Microsoft Office PowerPoint</Application>
  <PresentationFormat>On-screen Show (16:9)</PresentationFormat>
  <Paragraphs>19</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Work Sans Light</vt:lpstr>
      <vt:lpstr>Arial</vt:lpstr>
      <vt:lpstr>Work Sans</vt:lpstr>
      <vt:lpstr>Work Sans SemiBold</vt:lpstr>
      <vt:lpstr>TANTLab</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Laser, Stefan</cp:lastModifiedBy>
  <cp:revision>2</cp:revision>
  <dcterms:modified xsi:type="dcterms:W3CDTF">2026-04-22T08:04:51Z</dcterms:modified>
</cp:coreProperties>
</file>